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77" r:id="rId2"/>
    <p:sldId id="839" r:id="rId3"/>
    <p:sldId id="840" r:id="rId4"/>
    <p:sldId id="841" r:id="rId5"/>
    <p:sldId id="842" r:id="rId6"/>
    <p:sldId id="843" r:id="rId7"/>
    <p:sldId id="821" r:id="rId8"/>
    <p:sldId id="815" r:id="rId9"/>
    <p:sldId id="816" r:id="rId10"/>
    <p:sldId id="817" r:id="rId11"/>
    <p:sldId id="818" r:id="rId12"/>
    <p:sldId id="844" r:id="rId13"/>
    <p:sldId id="845" r:id="rId14"/>
    <p:sldId id="846" r:id="rId15"/>
    <p:sldId id="847" r:id="rId16"/>
    <p:sldId id="848" r:id="rId17"/>
    <p:sldId id="849" r:id="rId18"/>
    <p:sldId id="850" r:id="rId19"/>
    <p:sldId id="851" r:id="rId20"/>
    <p:sldId id="852" r:id="rId21"/>
    <p:sldId id="853" r:id="rId22"/>
    <p:sldId id="854" r:id="rId23"/>
    <p:sldId id="855" r:id="rId24"/>
    <p:sldId id="856" r:id="rId25"/>
    <p:sldId id="857" r:id="rId26"/>
    <p:sldId id="863" r:id="rId27"/>
    <p:sldId id="860" r:id="rId28"/>
    <p:sldId id="861" r:id="rId29"/>
    <p:sldId id="862" r:id="rId30"/>
    <p:sldId id="829" r:id="rId31"/>
    <p:sldId id="779" r:id="rId32"/>
    <p:sldId id="803" r:id="rId33"/>
    <p:sldId id="804" r:id="rId34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1DF"/>
    <a:srgbClr val="DEDEDE"/>
    <a:srgbClr val="FFFFFF"/>
    <a:srgbClr val="68AE64"/>
    <a:srgbClr val="3C3C3C"/>
    <a:srgbClr val="A8B9C8"/>
    <a:srgbClr val="B1D5AF"/>
    <a:srgbClr val="B8C6D2"/>
    <a:srgbClr val="93A8BB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4" autoAdjust="0"/>
    <p:restoredTop sz="94904" autoAdjust="0"/>
  </p:normalViewPr>
  <p:slideViewPr>
    <p:cSldViewPr snapToGrid="0">
      <p:cViewPr>
        <p:scale>
          <a:sx n="70" d="100"/>
          <a:sy n="70" d="100"/>
        </p:scale>
        <p:origin x="840" y="712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2/16/16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5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68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01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5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384175"/>
            <a:ext cx="2798762" cy="1574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8" y="2144389"/>
            <a:ext cx="5681980" cy="68178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0A12-9807-D848-820F-ADA2CFCE4E24}" type="slidenum">
              <a:rPr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4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0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9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9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5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2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1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pergament@juniper.net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9.tiff"/><Relationship Id="rId5" Type="http://schemas.openxmlformats.org/officeDocument/2006/relationships/hyperlink" Target="https://github.com/influxdata" TargetMode="External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13.png"/><Relationship Id="rId5" Type="http://schemas.openxmlformats.org/officeDocument/2006/relationships/image" Target="../media/image40.png"/><Relationship Id="rId6" Type="http://schemas.openxmlformats.org/officeDocument/2006/relationships/image" Target="../media/image41.emf"/><Relationship Id="rId7" Type="http://schemas.openxmlformats.org/officeDocument/2006/relationships/image" Target="../media/image42.png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iper/open-nti" TargetMode="External"/><Relationship Id="rId4" Type="http://schemas.openxmlformats.org/officeDocument/2006/relationships/hyperlink" Target="https://github.com/JNPRAutomate/fluent-plugin-juniper-telemetry" TargetMode="External"/><Relationship Id="rId5" Type="http://schemas.openxmlformats.org/officeDocument/2006/relationships/hyperlink" Target="https://github.com/dgarros/docker-tcpreplay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20" y="2714831"/>
            <a:ext cx="10906758" cy="1637371"/>
          </a:xfrm>
        </p:spPr>
        <p:txBody>
          <a:bodyPr/>
          <a:lstStyle/>
          <a:p>
            <a:r>
              <a:rPr lang="en-US" dirty="0" err="1" smtClean="0"/>
              <a:t>OpenNTI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Collect and visualize KPI from Networks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0" y="5731922"/>
            <a:ext cx="5208499" cy="1866861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Efrain Gonzalez (</a:t>
            </a:r>
            <a:r>
              <a:rPr lang="en-US" sz="2000" dirty="0" err="1"/>
              <a:t>efrain@juniper.net</a:t>
            </a:r>
            <a:r>
              <a:rPr lang="en-US" sz="2000" dirty="0"/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en-US" sz="2000" dirty="0"/>
              <a:t>Pablo </a:t>
            </a:r>
            <a:r>
              <a:rPr lang="en-US" sz="2000" dirty="0" err="1"/>
              <a:t>Sagrera</a:t>
            </a:r>
            <a:r>
              <a:rPr lang="en-US" sz="2000" dirty="0"/>
              <a:t> (</a:t>
            </a:r>
            <a:r>
              <a:rPr lang="en-US" sz="2000" dirty="0" err="1"/>
              <a:t>psagrera@juniper.net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Damien </a:t>
            </a:r>
            <a:r>
              <a:rPr lang="en-US" sz="2000" dirty="0" err="1" smtClean="0"/>
              <a:t>Garros</a:t>
            </a:r>
            <a:r>
              <a:rPr lang="en-US" sz="2000" dirty="0" smtClean="0"/>
              <a:t> (</a:t>
            </a:r>
            <a:r>
              <a:rPr lang="en-US" sz="2000" dirty="0" err="1" smtClean="0"/>
              <a:t>dgarros@juniper.net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Michael </a:t>
            </a:r>
            <a:r>
              <a:rPr lang="en-US" sz="2000" dirty="0" err="1" smtClean="0"/>
              <a:t>Pergament</a:t>
            </a:r>
            <a:r>
              <a:rPr lang="en-US" sz="2000" dirty="0" smtClean="0"/>
              <a:t> (</a:t>
            </a:r>
            <a:r>
              <a:rPr lang="en-US" sz="2000" dirty="0" smtClean="0">
                <a:hlinkClick r:id="rId3"/>
              </a:rPr>
              <a:t>mpergament@juniper.net)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Version </a:t>
            </a:r>
            <a:r>
              <a:rPr lang="en-US" sz="2000" dirty="0" smtClean="0"/>
              <a:t>2.0</a:t>
            </a:r>
            <a:r>
              <a:rPr lang="en-US" sz="2000" dirty="0" smtClean="0"/>
              <a:t> </a:t>
            </a:r>
            <a:r>
              <a:rPr lang="en-US" sz="2000" dirty="0" smtClean="0"/>
              <a:t>/ </a:t>
            </a:r>
            <a:r>
              <a:rPr lang="en-US" sz="2000" dirty="0" smtClean="0"/>
              <a:t>Feb 16 2016</a:t>
            </a:r>
            <a:endParaRPr lang="en-US" sz="2000" dirty="0" smtClean="0"/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Open Network Telemetry Insights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A quick overview of the whole network</a:t>
            </a:r>
            <a:endParaRPr dirty="0"/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1900238"/>
            <a:ext cx="7286625" cy="5430837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order to speed up any kind of analysis (audit or troubleshooting), first we need the ‘big picture’.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case using a different regex, we matched all business PE, just to confirm that although there were many ‘normal discards’ that need to be reviewed, there is NO fabric drops (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a.k.a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blackholing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 descr="Screen Shot 2015-06-16 at 10.11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310188"/>
            <a:ext cx="60325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Shot 2015-06-16 at 10.13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87550"/>
            <a:ext cx="609123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reen Shot 2015-06-16 at 10.14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4706938"/>
            <a:ext cx="18367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eft-Right-Up Arrow 13"/>
          <p:cNvSpPr/>
          <p:nvPr/>
        </p:nvSpPr>
        <p:spPr>
          <a:xfrm rot="16200000">
            <a:off x="2138363" y="4500563"/>
            <a:ext cx="1077912" cy="855662"/>
          </a:xfrm>
          <a:prstGeom prst="leftRightUpArrow">
            <a:avLst>
              <a:gd name="adj1" fmla="val 15323"/>
              <a:gd name="adj2" fmla="val 25000"/>
              <a:gd name="adj3" fmla="val 25000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09593" y="1900238"/>
            <a:ext cx="259303" cy="54308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5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KPI analysis from different perspectives</a:t>
            </a:r>
            <a:endParaRPr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7288213" y="1900238"/>
            <a:ext cx="7010400" cy="5799010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First chart report problems in different BNGs, but so far we could not conclude anything yet, because there is anything in common.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second chart belong to a report that shows the same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but in this case group by radius server.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can conclude that there is a problem with just one radius server, that is having timeouts will many BNG</a:t>
            </a:r>
          </a:p>
        </p:txBody>
      </p:sp>
      <p:pic>
        <p:nvPicPr>
          <p:cNvPr id="6" name="Picture 5" descr="Screen Shot 2015-06-16 at 10.3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5392738"/>
            <a:ext cx="6105525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5-06-16 at 10.37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44700"/>
            <a:ext cx="6157912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ent Arrow 11"/>
          <p:cNvSpPr/>
          <p:nvPr/>
        </p:nvSpPr>
        <p:spPr>
          <a:xfrm rot="16200000" flipV="1">
            <a:off x="2568575" y="4541838"/>
            <a:ext cx="627063" cy="668337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8" descr="Screen Shot 2015-06-16 at 10.39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72013"/>
            <a:ext cx="2284413" cy="7556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ent Arrow 14"/>
          <p:cNvSpPr/>
          <p:nvPr/>
        </p:nvSpPr>
        <p:spPr>
          <a:xfrm rot="5400000" flipV="1">
            <a:off x="3177381" y="4901407"/>
            <a:ext cx="625475" cy="668338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51686" y="1892754"/>
            <a:ext cx="239715" cy="580649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3" name="Picture 12" descr="Screen Shot 2015-06-16 at 10.40.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4679950"/>
            <a:ext cx="356711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947738"/>
            <a:ext cx="13414375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lang="en-US" dirty="0" smtClean="0"/>
              <a:t>Correlate events and data</a:t>
            </a:r>
            <a:endParaRPr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 bwMode="auto">
          <a:xfrm>
            <a:off x="9815513" y="1861459"/>
            <a:ext cx="4483100" cy="5339442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Overlay main events (Commit or Flaps) to telemetry data can quickly help to understand the root cause.</a:t>
            </a:r>
          </a:p>
          <a:p>
            <a:pPr marL="0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57659" y="1861458"/>
            <a:ext cx="257854" cy="533944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3" y="1977745"/>
            <a:ext cx="8594515" cy="25942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8163" y="4723719"/>
            <a:ext cx="8594515" cy="2477181"/>
            <a:chOff x="538163" y="4723719"/>
            <a:chExt cx="8594515" cy="24771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16"/>
            <a:stretch/>
          </p:blipFill>
          <p:spPr>
            <a:xfrm>
              <a:off x="538163" y="4723719"/>
              <a:ext cx="8594515" cy="247718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529013" y="5314951"/>
              <a:ext cx="0" cy="1585913"/>
            </a:xfrm>
            <a:prstGeom prst="straightConnector1">
              <a:avLst/>
            </a:prstGeom>
            <a:ln w="28575">
              <a:solidFill>
                <a:srgbClr val="FFC000"/>
              </a:solidFill>
              <a:miter lim="800000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24776" y="5314951"/>
              <a:ext cx="0" cy="1585913"/>
            </a:xfrm>
            <a:prstGeom prst="straightConnector1">
              <a:avLst/>
            </a:prstGeom>
            <a:ln w="28575">
              <a:solidFill>
                <a:srgbClr val="FFC000"/>
              </a:solidFill>
              <a:miter lim="800000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02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/>
              <a:t>Graphical Interface – </a:t>
            </a:r>
            <a:r>
              <a:rPr lang="en-US" dirty="0" err="1"/>
              <a:t>Grafana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86" y="4424479"/>
            <a:ext cx="5869614" cy="318227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339576" y="2984922"/>
            <a:ext cx="7781682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err="1">
                  <a:solidFill>
                    <a:srgbClr val="3C3C3C"/>
                  </a:solidFill>
                  <a:latin typeface="Arial"/>
                  <a:cs typeface="Arial"/>
                </a:rPr>
                <a:t>Grafana</a:t>
              </a:r>
              <a:r>
                <a:rPr lang="en-US" sz="2400" dirty="0">
                  <a:solidFill>
                    <a:srgbClr val="3C3C3C"/>
                  </a:solidFill>
                  <a:latin typeface="Arial"/>
                  <a:cs typeface="Arial"/>
                </a:rPr>
                <a:t> provides a powerful and elegant way to create, explore, and share dashboards and data with your team and the world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47354" y="4554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supports multiple data sources: Graphite,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Elasticsearch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OpenTSDB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KairosDB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50210" y="4565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1309" y="6148833"/>
            <a:ext cx="7659949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supports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RestAPI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50210" y="6148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83" y="1763671"/>
            <a:ext cx="5867400" cy="2692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3" name="Rounded Rectangle 12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5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>
              <a:defRPr/>
            </a:pPr>
            <a:r>
              <a:rPr lang="en-US" dirty="0"/>
              <a:t>Graphical </a:t>
            </a:r>
            <a:r>
              <a:rPr lang="en-US" dirty="0" smtClean="0"/>
              <a:t>Interface -</a:t>
            </a:r>
            <a:r>
              <a:rPr dirty="0" smtClean="0"/>
              <a:t> </a:t>
            </a:r>
            <a:r>
              <a:rPr dirty="0" err="1" smtClean="0"/>
              <a:t>Grafana</a:t>
            </a:r>
            <a:endParaRPr dirty="0"/>
          </a:p>
        </p:txBody>
      </p:sp>
      <p:pic>
        <p:nvPicPr>
          <p:cNvPr id="28674" name="Picture 2" descr="Screen Shot 2015-06-16 at 11.10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788" y="1905000"/>
            <a:ext cx="9129712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9593263" y="2962549"/>
            <a:ext cx="4705350" cy="4947964"/>
          </a:xfrm>
        </p:spPr>
        <p:txBody>
          <a:bodyPr/>
          <a:lstStyle/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Report Name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Regex filter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Time range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/>
              <a:t>KPI </a:t>
            </a:r>
            <a:r>
              <a:rPr lang="en-US" dirty="0" smtClean="0">
                <a:ea typeface="+mn-ea"/>
              </a:rPr>
              <a:t>are organized by sections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411455" indent="-411455" defTabSz="548606" fontAlgn="auto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39713" y="1587500"/>
            <a:ext cx="2811462" cy="800100"/>
            <a:chOff x="239057" y="1587593"/>
            <a:chExt cx="2811603" cy="800699"/>
          </a:xfrm>
        </p:grpSpPr>
        <p:sp>
          <p:nvSpPr>
            <p:cNvPr id="2" name="Rectangle 1"/>
            <p:cNvSpPr/>
            <p:nvPr/>
          </p:nvSpPr>
          <p:spPr>
            <a:xfrm>
              <a:off x="469256" y="1794123"/>
              <a:ext cx="2581404" cy="59416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9057" y="1587593"/>
              <a:ext cx="423883" cy="3733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0" y="2181225"/>
            <a:ext cx="2028825" cy="649288"/>
            <a:chOff x="239057" y="1587593"/>
            <a:chExt cx="2029172" cy="648299"/>
          </a:xfrm>
        </p:grpSpPr>
        <p:sp>
          <p:nvSpPr>
            <p:cNvPr id="10" name="Rectangle 9"/>
            <p:cNvSpPr/>
            <p:nvPr/>
          </p:nvSpPr>
          <p:spPr>
            <a:xfrm>
              <a:off x="469284" y="1795239"/>
              <a:ext cx="1798945" cy="44065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9057" y="1587593"/>
              <a:ext cx="423935" cy="3724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746500" y="1684338"/>
            <a:ext cx="3459163" cy="773112"/>
            <a:chOff x="239057" y="1587593"/>
            <a:chExt cx="3459829" cy="772545"/>
          </a:xfrm>
        </p:grpSpPr>
        <p:sp>
          <p:nvSpPr>
            <p:cNvPr id="13" name="Rectangle 12"/>
            <p:cNvSpPr/>
            <p:nvPr/>
          </p:nvSpPr>
          <p:spPr>
            <a:xfrm>
              <a:off x="469289" y="1795402"/>
              <a:ext cx="3229597" cy="56473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39057" y="1587593"/>
              <a:ext cx="423945" cy="3727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3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581400" y="3838575"/>
            <a:ext cx="2465388" cy="744538"/>
            <a:chOff x="239057" y="1587593"/>
            <a:chExt cx="2465391" cy="744393"/>
          </a:xfrm>
        </p:grpSpPr>
        <p:sp>
          <p:nvSpPr>
            <p:cNvPr id="16" name="Rectangle 15"/>
            <p:cNvSpPr/>
            <p:nvPr/>
          </p:nvSpPr>
          <p:spPr>
            <a:xfrm>
              <a:off x="469245" y="1793928"/>
              <a:ext cx="2235203" cy="53805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39057" y="1587593"/>
              <a:ext cx="423864" cy="3729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9" name="Rounded Rectangle 18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J-</a:t>
            </a:r>
            <a:r>
              <a:rPr lang="en-US" dirty="0" smtClean="0"/>
              <a:t>O</a:t>
            </a:r>
            <a:r>
              <a:rPr dirty="0" smtClean="0"/>
              <a:t>racle Web UI: Grafana</a:t>
            </a:r>
            <a:endParaRPr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9593263" y="3642359"/>
            <a:ext cx="4705350" cy="4268153"/>
          </a:xfrm>
        </p:spPr>
        <p:txBody>
          <a:bodyPr/>
          <a:lstStyle/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Expand the report section by clicking on it title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ea typeface="+mn-ea"/>
              </a:rPr>
              <a:t>Each graph represent a query to the DB</a:t>
            </a:r>
          </a:p>
          <a:p>
            <a:pPr marL="514350" indent="-514350" defTabSz="548606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411455" indent="-411455" defTabSz="548606" fontAlgn="auto">
              <a:lnSpc>
                <a:spcPct val="10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ea typeface="+mn-ea"/>
            </a:endParaRPr>
          </a:p>
        </p:txBody>
      </p:sp>
      <p:pic>
        <p:nvPicPr>
          <p:cNvPr id="29699" name="Picture 4" descr="Screen Shot 2015-06-17 at 10.1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75" y="1800225"/>
            <a:ext cx="8847138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386138" y="2236788"/>
            <a:ext cx="2811462" cy="800100"/>
            <a:chOff x="239057" y="1587593"/>
            <a:chExt cx="2811603" cy="800699"/>
          </a:xfrm>
        </p:grpSpPr>
        <p:sp>
          <p:nvSpPr>
            <p:cNvPr id="19" name="Rectangle 18"/>
            <p:cNvSpPr/>
            <p:nvPr/>
          </p:nvSpPr>
          <p:spPr>
            <a:xfrm>
              <a:off x="469256" y="1794123"/>
              <a:ext cx="2581404" cy="59416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39057" y="1587593"/>
              <a:ext cx="423883" cy="3733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80988" y="4943475"/>
            <a:ext cx="4646612" cy="2635250"/>
            <a:chOff x="239057" y="1587593"/>
            <a:chExt cx="4646961" cy="2636242"/>
          </a:xfrm>
        </p:grpSpPr>
        <p:sp>
          <p:nvSpPr>
            <p:cNvPr id="22" name="Rectangle 21"/>
            <p:cNvSpPr/>
            <p:nvPr/>
          </p:nvSpPr>
          <p:spPr>
            <a:xfrm>
              <a:off x="469261" y="1794046"/>
              <a:ext cx="4416757" cy="242978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39057" y="1587593"/>
              <a:ext cx="423894" cy="3732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2" name="Rounded Rectangle 11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2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J-oracle Web UI: </a:t>
            </a:r>
            <a:r>
              <a:rPr dirty="0" err="1" smtClean="0"/>
              <a:t>Grafana</a:t>
            </a:r>
            <a:endParaRPr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2" name="Rounded Rectangle 11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1" y="1948708"/>
            <a:ext cx="8425109" cy="583957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204728" y="2654400"/>
            <a:ext cx="4860859" cy="4686478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Overlay events on top of your data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 this example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Commit are represented in </a:t>
            </a:r>
            <a:r>
              <a:rPr lang="en-US" sz="2000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Blue 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Error are represented in 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Red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Events can be added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ith a syslog message 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With a REST call (shell, 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Ansible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Junos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777052" y="2775174"/>
            <a:ext cx="881769" cy="2126009"/>
          </a:xfrm>
          <a:prstGeom prst="rect">
            <a:avLst/>
          </a:prstGeom>
          <a:solidFill>
            <a:srgbClr val="7EC1DF">
              <a:alpha val="7843"/>
            </a:srgb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609736" y="2645309"/>
            <a:ext cx="337883" cy="3605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/>
                <a:cs typeface="Arial"/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007240" y="1942289"/>
            <a:ext cx="2570600" cy="489795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777052" y="1734326"/>
            <a:ext cx="423863" cy="3730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873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Database – </a:t>
            </a:r>
            <a:r>
              <a:rPr lang="en-US" dirty="0" err="1" smtClean="0"/>
              <a:t>Influxdb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28891" y="4169664"/>
            <a:ext cx="6585141" cy="3085661"/>
            <a:chOff x="6075261" y="2232060"/>
            <a:chExt cx="6585141" cy="2271431"/>
          </a:xfrm>
        </p:grpSpPr>
        <p:sp>
          <p:nvSpPr>
            <p:cNvPr id="18" name="Rectangle 17"/>
            <p:cNvSpPr/>
            <p:nvPr/>
          </p:nvSpPr>
          <p:spPr>
            <a:xfrm>
              <a:off x="6304307" y="2260552"/>
              <a:ext cx="6356095" cy="2242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t"/>
            <a:lstStyle/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Open Source time series database </a:t>
              </a: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W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ritten in Go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Store time series data and events</a:t>
              </a:r>
              <a:b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down </a:t>
              </a: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 </a:t>
              </a:r>
              <a:r>
                <a:rPr lang="en-US" sz="2800" dirty="0" err="1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ms</a:t>
              </a: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accuracy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Schema </a:t>
              </a: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less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Data are stored with “tags”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>
                <a:lnSpc>
                  <a:spcPct val="95000"/>
                </a:lnSpc>
                <a:spcBef>
                  <a:spcPts val="900"/>
                </a:spcBef>
              </a:pPr>
              <a:endParaRPr lang="en-US" sz="32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75261" y="2232060"/>
              <a:ext cx="229046" cy="2253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923" y="2147355"/>
            <a:ext cx="5449824" cy="13293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45125" y="4206575"/>
            <a:ext cx="6620463" cy="3046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Design to scale-out within a cluster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Very popular since 2014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Natively expose a full REST API (read/write) 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github.com/influxdata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8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68604" y="4192593"/>
            <a:ext cx="229046" cy="30609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39" tIns="54869" rIns="109739" bIns="54869" rtlCol="0" anchor="ctr"/>
          <a:lstStyle/>
          <a:p>
            <a:pPr algn="ctr"/>
            <a:endParaRPr lang="en-US" sz="280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9517659" cy="664796"/>
          </a:xfrm>
        </p:spPr>
        <p:txBody>
          <a:bodyPr/>
          <a:lstStyle/>
          <a:p>
            <a:r>
              <a:rPr lang="en-US" dirty="0" smtClean="0"/>
              <a:t>Data Streaming Collector – </a:t>
            </a:r>
            <a:r>
              <a:rPr lang="en-US" dirty="0" err="1" smtClean="0"/>
              <a:t>Fluentd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74527" y="2015424"/>
            <a:ext cx="6176398" cy="5544510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59055" y="2139586"/>
            <a:ext cx="2513823" cy="81290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2388" y="3172793"/>
            <a:ext cx="5472751" cy="212048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4" descr="MX 24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1633" y="6342749"/>
            <a:ext cx="953545" cy="59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591" y="6396670"/>
            <a:ext cx="1349437" cy="2427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09" b="16068"/>
          <a:stretch/>
        </p:blipFill>
        <p:spPr>
          <a:xfrm>
            <a:off x="2654097" y="6335133"/>
            <a:ext cx="1623755" cy="35359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1758406" y="5318070"/>
            <a:ext cx="366834" cy="1024679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2"/>
          </p:cNvCxnSpPr>
          <p:nvPr/>
        </p:nvCxnSpPr>
        <p:spPr>
          <a:xfrm flipH="1" flipV="1">
            <a:off x="3418764" y="5293277"/>
            <a:ext cx="5589" cy="1064910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872251" y="5293277"/>
            <a:ext cx="308059" cy="1197297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61609" y="6936157"/>
            <a:ext cx="1221799" cy="4892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QFX10000</a:t>
            </a:r>
            <a:endParaRPr lang="en-US" sz="1600" b="1" dirty="0">
              <a:solidFill>
                <a:schemeClr val="accent2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QFX5200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5212" y="6905726"/>
            <a:ext cx="1221799" cy="4892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QFX5100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EX4300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436" y="706969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8083" y="5430349"/>
            <a:ext cx="1221799" cy="904784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 Telemetry</a:t>
            </a:r>
          </a:p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(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Jvision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)</a:t>
            </a:r>
            <a: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  <a:t/>
            </a:r>
            <a:br>
              <a:rPr lang="en-US" sz="16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GPB/UDP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0183" y="5553280"/>
            <a:ext cx="1069963" cy="683185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Network</a:t>
            </a:r>
            <a:b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Agent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JSON/UDP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21737" y="5677937"/>
            <a:ext cx="1370075" cy="4615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Analyticsd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JSON/UDP</a:t>
            </a:r>
          </a:p>
        </p:txBody>
      </p:sp>
      <p:pic>
        <p:nvPicPr>
          <p:cNvPr id="32" name="Picture 31" descr="http://docs.fluentd.org/images/fluentd-architecture.pn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077" y="3530178"/>
            <a:ext cx="958026" cy="12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043453" y="3258724"/>
            <a:ext cx="3272702" cy="6401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output_plugin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fluent-plugin-</a:t>
            </a:r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23083" y="4257509"/>
            <a:ext cx="3904063" cy="9830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/>
            <a:r>
              <a:rPr lang="en-US" sz="18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input_plugin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fluent-plugin-juniper-telemetry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01044" y="4950975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50000/UDP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2252" y="4950975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50010/UDP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74058" y="4947323"/>
            <a:ext cx="1363590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50010/UDP</a:t>
            </a:r>
            <a:endParaRPr lang="en-US" sz="14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7" idx="0"/>
            <a:endCxn id="33" idx="2"/>
          </p:cNvCxnSpPr>
          <p:nvPr/>
        </p:nvCxnSpPr>
        <p:spPr>
          <a:xfrm flipV="1">
            <a:off x="3675115" y="3898838"/>
            <a:ext cx="4689" cy="358671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54919" y="3932547"/>
            <a:ext cx="3445866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Key/value    </a:t>
            </a: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Format </a:t>
            </a: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: structured 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59558" y="2015424"/>
            <a:ext cx="5765848" cy="3388652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70" y="1938032"/>
            <a:ext cx="1133312" cy="101110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268187" y="2803842"/>
            <a:ext cx="7007592" cy="26002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Fluentd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accept different type of streaming data from MX, PTX, QFX &amp; EX 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Telemetry 		(GPB/UDP)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	(JSON/UDP)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Agent		(JSON/UDP)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60811" y="2781073"/>
            <a:ext cx="265832" cy="262300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82143" y="5677937"/>
            <a:ext cx="6993636" cy="1747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are converted into Key/Value pairs and injected into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nfluxdb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“tags”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71043" y="5677935"/>
            <a:ext cx="255600" cy="17170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3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7"/>
          </a:xfrm>
        </p:spPr>
        <p:txBody>
          <a:bodyPr/>
          <a:lstStyle/>
          <a:p>
            <a:r>
              <a:rPr lang="en-US" dirty="0" err="1" smtClean="0"/>
              <a:t>OpenNTI</a:t>
            </a:r>
            <a:r>
              <a:rPr lang="en-US" dirty="0" smtClean="0"/>
              <a:t> </a:t>
            </a:r>
            <a:r>
              <a:rPr lang="en-US" dirty="0" smtClean="0"/>
              <a:t>/ 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ashboard – Collector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698504" y="1624126"/>
            <a:ext cx="6433386" cy="1806919"/>
            <a:chOff x="6476110" y="2028481"/>
            <a:chExt cx="7811390" cy="1024260"/>
          </a:xfrm>
        </p:grpSpPr>
        <p:sp>
          <p:nvSpPr>
            <p:cNvPr id="25" name="Rectangle 2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with all tools and with default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 ..</a:t>
              </a:r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it data, it will graph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 defined template for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commands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76110" y="2028481"/>
              <a:ext cx="28328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803630" y="3727363"/>
            <a:ext cx="6471825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Packaged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Docker, </a:t>
            </a:r>
            <a:b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on server, on laptop .. on the device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itself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02769" y="3727363"/>
            <a:ext cx="229046" cy="17545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03630" y="5793972"/>
            <a:ext cx="631762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multiple sources of Data (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Netconf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JTI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Network Agent)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send to multiple collector / database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698505" y="579397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45078" y="2691307"/>
            <a:ext cx="5116243" cy="62582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45078" y="2060161"/>
            <a:ext cx="5116243" cy="54116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45077" y="3401967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Streaming Collector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21659" y="1937376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381" y="6125189"/>
            <a:ext cx="1349437" cy="20285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1045077" y="4314754"/>
            <a:ext cx="701019" cy="1411211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4283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6279" y="6897491"/>
            <a:ext cx="1525126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3"/>
                </a:solidFill>
                <a:latin typeface="Arial"/>
                <a:cs typeface="Arial"/>
              </a:rPr>
              <a:t>Junos</a:t>
            </a: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 Telemetry</a:t>
            </a:r>
            <a:b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(</a:t>
            </a:r>
            <a:r>
              <a:rPr lang="en-US" sz="1400" b="1" dirty="0" err="1" smtClean="0">
                <a:solidFill>
                  <a:schemeClr val="accent3"/>
                </a:solidFill>
                <a:latin typeface="Arial"/>
                <a:cs typeface="Arial"/>
              </a:rPr>
              <a:t>Jvision</a:t>
            </a:r>
            <a:r>
              <a:rPr lang="en-US" sz="1400" b="1" dirty="0" smtClean="0">
                <a:solidFill>
                  <a:schemeClr val="accent3"/>
                </a:solidFill>
                <a:latin typeface="Arial"/>
                <a:cs typeface="Arial"/>
              </a:rPr>
              <a:t>)</a:t>
            </a:r>
            <a:endParaRPr lang="en-US" sz="1200" b="1" dirty="0" smtClean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58708" y="6897491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Insight Analytics</a:t>
            </a: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(</a:t>
            </a:r>
            <a:r>
              <a:rPr lang="en-US" sz="1400" b="1" dirty="0" err="1" smtClean="0">
                <a:solidFill>
                  <a:schemeClr val="accent4"/>
                </a:solidFill>
                <a:latin typeface="Arial"/>
                <a:cs typeface="Arial"/>
              </a:rPr>
              <a:t>Analyticsd</a:t>
            </a:r>
            <a:r>
              <a:rPr lang="en-US" sz="1400" b="1" dirty="0" smtClean="0">
                <a:solidFill>
                  <a:schemeClr val="accent4"/>
                </a:solidFill>
                <a:latin typeface="Arial"/>
                <a:cs typeface="Arial"/>
              </a:rPr>
              <a:t>)</a:t>
            </a:r>
          </a:p>
        </p:txBody>
      </p:sp>
      <p:pic>
        <p:nvPicPr>
          <p:cNvPr id="17" name="Picture 14" descr="MX 240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086" y="5801126"/>
            <a:ext cx="846703" cy="52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ounded Rectangle 39"/>
          <p:cNvSpPr/>
          <p:nvPr/>
        </p:nvSpPr>
        <p:spPr>
          <a:xfrm>
            <a:off x="3843889" y="3401968"/>
            <a:ext cx="2317432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53" y="4088563"/>
            <a:ext cx="1133312" cy="1011109"/>
          </a:xfrm>
          <a:prstGeom prst="rect">
            <a:avLst/>
          </a:prstGeom>
        </p:spPr>
      </p:pic>
      <p:pic>
        <p:nvPicPr>
          <p:cNvPr id="39" name="Picture 2" descr="mx104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460960" y="5877366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ptx3000_ico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932" y="5401706"/>
            <a:ext cx="575306" cy="92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1816685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PTX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61136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QFX/EX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95610" y="646082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32" name="Straight Arrow Connector 31"/>
          <p:cNvCxnSpPr>
            <a:stCxn id="41" idx="0"/>
          </p:cNvCxnSpPr>
          <p:nvPr/>
        </p:nvCxnSpPr>
        <p:spPr>
          <a:xfrm flipH="1" flipV="1">
            <a:off x="2111658" y="4357879"/>
            <a:ext cx="315927" cy="1043827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05494" y="4331457"/>
            <a:ext cx="1458855" cy="1793732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264524" y="4390121"/>
            <a:ext cx="3064589" cy="1408434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695717" y="4410529"/>
            <a:ext cx="1966493" cy="1101110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088100" y="4377392"/>
            <a:ext cx="914505" cy="1775261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9" idx="0"/>
          </p:cNvCxnSpPr>
          <p:nvPr/>
        </p:nvCxnSpPr>
        <p:spPr>
          <a:xfrm>
            <a:off x="5374885" y="4410529"/>
            <a:ext cx="668412" cy="1466837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28337" y="6924230"/>
            <a:ext cx="615" cy="378791"/>
          </a:xfrm>
          <a:prstGeom prst="straightConnector1">
            <a:avLst/>
          </a:prstGeom>
          <a:ln w="38100">
            <a:solidFill>
              <a:schemeClr val="accent3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541185" y="6895723"/>
            <a:ext cx="6488" cy="446601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002605" y="6935562"/>
            <a:ext cx="1" cy="44032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27812" y="6897491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5"/>
                </a:solidFill>
                <a:latin typeface="Arial"/>
                <a:cs typeface="Arial"/>
              </a:rPr>
              <a:t>Netconf</a:t>
            </a: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/>
            </a:r>
            <a:b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14389955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4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2" y="959328"/>
            <a:ext cx="14650149" cy="664797"/>
          </a:xfrm>
        </p:spPr>
        <p:txBody>
          <a:bodyPr/>
          <a:lstStyle/>
          <a:p>
            <a:r>
              <a:rPr lang="en-US" dirty="0" err="1" smtClean="0"/>
              <a:t>Fluentd</a:t>
            </a:r>
            <a:r>
              <a:rPr lang="en-US" dirty="0" smtClean="0"/>
              <a:t> plugins used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80183" y="2756847"/>
            <a:ext cx="5988856" cy="4353637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This plugin include 3 input parsers and 3 output-format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Input Parser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Juniper_jti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default on port 50000/UDP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Juniper_na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- default on port 50010/UDP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Juniper_analyticsd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- default on port 50020/UDP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000" b="1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Output_format</a:t>
            </a:r>
            <a:r>
              <a:rPr lang="en-US" sz="2000" b="1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: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Structured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Compatible with </a:t>
            </a:r>
            <a:r>
              <a:rPr lang="en-US" sz="1800" i="1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Influxdb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Flat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i="1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Compatible with Graphite 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1800" u="sng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Statsd</a:t>
            </a:r>
            <a:endParaRPr lang="en-US" sz="1800" u="sng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0183" y="1923827"/>
            <a:ext cx="5988856" cy="8330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Fluent-plugin-juniper-telemetry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8109" y="7276757"/>
            <a:ext cx="5773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JNPRAutomate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/fluent-plugin-juniper-telemetry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336" y="2756846"/>
            <a:ext cx="5988856" cy="4353637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Accept data in Structured format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Push data to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influxdb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over HTTP using tags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Integrate a buffer,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default send data out every 5 seconds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3336" y="1923826"/>
            <a:ext cx="5988856" cy="8330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Fluent-plugin-</a:t>
            </a:r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influxdb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43336" y="7222896"/>
            <a:ext cx="430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fangli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/fluent-plugin-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influxdb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 Collection Agent – </a:t>
            </a:r>
            <a:r>
              <a:rPr lang="en-US" dirty="0" err="1" smtClean="0"/>
              <a:t>PyEZ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Agent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594048" y="2044696"/>
            <a:ext cx="6176398" cy="5123547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68187" y="2803842"/>
            <a:ext cx="6797401" cy="3119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information over CLI or Shell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 with all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devices and third party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collected either in XML or in Text</a:t>
            </a:r>
          </a:p>
          <a:p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 are classified using “</a:t>
            </a:r>
            <a:r>
              <a:rPr lang="en-US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a collection of “</a:t>
            </a:r>
            <a:r>
              <a:rPr lang="en-US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parser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0811" y="2781073"/>
            <a:ext cx="263287" cy="314205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82143" y="6529073"/>
            <a:ext cx="6783446" cy="8963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leveraging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71043" y="6529072"/>
            <a:ext cx="253055" cy="8659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27829" y="2169472"/>
            <a:ext cx="5116243" cy="62582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21659" y="2044696"/>
            <a:ext cx="5652055" cy="287394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381" y="6357203"/>
            <a:ext cx="1349437" cy="2028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4283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MX</a:t>
            </a:r>
          </a:p>
        </p:txBody>
      </p:sp>
      <p:pic>
        <p:nvPicPr>
          <p:cNvPr id="25" name="Picture 14" descr="MX 240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359" y="6033140"/>
            <a:ext cx="846703" cy="52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le 25"/>
          <p:cNvSpPr/>
          <p:nvPr/>
        </p:nvSpPr>
        <p:spPr>
          <a:xfrm>
            <a:off x="2320152" y="2920076"/>
            <a:ext cx="3166163" cy="183479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6907" y="4438433"/>
            <a:ext cx="1133312" cy="1011109"/>
          </a:xfrm>
          <a:prstGeom prst="rect">
            <a:avLst/>
          </a:prstGeom>
        </p:spPr>
      </p:pic>
      <p:pic>
        <p:nvPicPr>
          <p:cNvPr id="28" name="Picture 2" descr="mx104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5460960" y="6109380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ptx3000_icon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52" y="5602735"/>
            <a:ext cx="575306" cy="92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1816685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PTX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61136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QFX/EX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95610" y="6692836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33" name="Straight Arrow Connector 32"/>
          <p:cNvCxnSpPr>
            <a:endCxn id="25" idx="0"/>
          </p:cNvCxnSpPr>
          <p:nvPr/>
        </p:nvCxnSpPr>
        <p:spPr>
          <a:xfrm flipH="1">
            <a:off x="1463711" y="4566946"/>
            <a:ext cx="1561039" cy="1466194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0"/>
          </p:cNvCxnSpPr>
          <p:nvPr/>
        </p:nvCxnSpPr>
        <p:spPr>
          <a:xfrm flipH="1">
            <a:off x="2607805" y="4569500"/>
            <a:ext cx="784511" cy="103323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51899" y="4608251"/>
            <a:ext cx="336202" cy="1748952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088099" y="4588717"/>
            <a:ext cx="1955198" cy="1520663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56421" y="5120470"/>
            <a:ext cx="1" cy="440325"/>
          </a:xfrm>
          <a:prstGeom prst="straightConnector1">
            <a:avLst/>
          </a:prstGeom>
          <a:ln w="38100">
            <a:solidFill>
              <a:schemeClr val="accent5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1628" y="5082399"/>
            <a:ext cx="1711059" cy="4338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 smtClean="0">
                <a:solidFill>
                  <a:schemeClr val="accent5"/>
                </a:solidFill>
                <a:latin typeface="Arial"/>
                <a:cs typeface="Arial"/>
              </a:rPr>
              <a:t>Netconf</a:t>
            </a: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/>
            </a:r>
            <a:b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</a:br>
            <a:r>
              <a:rPr lang="en-US" sz="1400" b="1" dirty="0" smtClean="0">
                <a:solidFill>
                  <a:schemeClr val="accent5"/>
                </a:solidFill>
                <a:latin typeface="Arial"/>
                <a:cs typeface="Arial"/>
              </a:rPr>
              <a:t>Shell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9071" y="2945119"/>
            <a:ext cx="2035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Agent</a:t>
            </a:r>
          </a:p>
        </p:txBody>
      </p:sp>
      <p:pic>
        <p:nvPicPr>
          <p:cNvPr id="41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904" y="3169228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 descr="python.sh-600x600.pn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1681" y="3203769"/>
            <a:ext cx="540963" cy="43673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43" descr="imageedit_1_2892996221.gi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821" y="3707186"/>
            <a:ext cx="746789" cy="218743"/>
          </a:xfrm>
          <a:prstGeom prst="rect">
            <a:avLst/>
          </a:prstGeom>
          <a:noFill/>
        </p:spPr>
      </p:pic>
      <p:grpSp>
        <p:nvGrpSpPr>
          <p:cNvPr id="49" name="Group 48"/>
          <p:cNvGrpSpPr/>
          <p:nvPr/>
        </p:nvGrpSpPr>
        <p:grpSpPr>
          <a:xfrm>
            <a:off x="2947540" y="3865137"/>
            <a:ext cx="1391216" cy="647745"/>
            <a:chOff x="2500726" y="3522227"/>
            <a:chExt cx="1909164" cy="866831"/>
          </a:xfrm>
        </p:grpSpPr>
        <p:sp>
          <p:nvSpPr>
            <p:cNvPr id="45" name="Rounded Rectangle 44"/>
            <p:cNvSpPr>
              <a:spLocks noChangeAspect="1"/>
            </p:cNvSpPr>
            <p:nvPr/>
          </p:nvSpPr>
          <p:spPr>
            <a:xfrm>
              <a:off x="2500726" y="3522227"/>
              <a:ext cx="1909164" cy="86683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100">
                <a:latin typeface="Arial"/>
                <a:cs typeface="Arial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608164" y="3618390"/>
              <a:ext cx="1526859" cy="644964"/>
              <a:chOff x="8920118" y="3140272"/>
              <a:chExt cx="2281708" cy="1032237"/>
            </a:xfrm>
          </p:grpSpPr>
          <p:pic>
            <p:nvPicPr>
              <p:cNvPr id="47" name="Picture 2" descr="http://skepticalscience.net/widgets/heat_widget/images/gears.png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0118" y="3140272"/>
                <a:ext cx="1069355" cy="963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9931240" y="3480528"/>
                <a:ext cx="1270586" cy="691981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45643" tIns="22821" rIns="45643" bIns="22821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2000" dirty="0" smtClean="0">
                    <a:solidFill>
                      <a:schemeClr val="bg1"/>
                    </a:solidFill>
                    <a:latin typeface="Antenna Regular" panose="02000503000000020004" pitchFamily="50" charset="0"/>
                    <a:cs typeface="Arial"/>
                  </a:rPr>
                  <a:t>PYEZ</a:t>
                </a:r>
              </a:p>
            </p:txBody>
          </p:sp>
        </p:grpSp>
      </p:grpSp>
      <p:pic>
        <p:nvPicPr>
          <p:cNvPr id="55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715" y="3500336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45" descr="Multiple Documents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3795" y="3772667"/>
            <a:ext cx="420685" cy="52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56"/>
          <p:cNvSpPr txBox="1"/>
          <p:nvPr/>
        </p:nvSpPr>
        <p:spPr>
          <a:xfrm>
            <a:off x="952014" y="4367400"/>
            <a:ext cx="1580280" cy="440439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Devices list</a:t>
            </a:r>
            <a:b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Commands list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65134" y="7230429"/>
            <a:ext cx="5833062" cy="6242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with 9k KPI / min from 450 routers</a:t>
            </a:r>
            <a:endParaRPr 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3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4923" y="959329"/>
            <a:ext cx="13167362" cy="664796"/>
          </a:xfrm>
        </p:spPr>
        <p:txBody>
          <a:bodyPr/>
          <a:lstStyle/>
          <a:p>
            <a:r>
              <a:rPr lang="en-US" dirty="0" smtClean="0"/>
              <a:t>Data Collection Agent – </a:t>
            </a:r>
            <a:r>
              <a:rPr lang="en-US" dirty="0" err="1" smtClean="0"/>
              <a:t>PyEZ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472848" y="538758"/>
            <a:ext cx="4157552" cy="2170734"/>
            <a:chOff x="4107784" y="4794876"/>
            <a:chExt cx="6179106" cy="3162296"/>
          </a:xfrm>
        </p:grpSpPr>
        <p:sp>
          <p:nvSpPr>
            <p:cNvPr id="11" name="Rounded Rectangle 10"/>
            <p:cNvSpPr/>
            <p:nvPr/>
          </p:nvSpPr>
          <p:spPr>
            <a:xfrm>
              <a:off x="4331203" y="5548807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31203" y="4917661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31202" y="62594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bg2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107784" y="4794876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130014" y="6259467"/>
              <a:ext cx="2317432" cy="994077"/>
            </a:xfrm>
            <a:prstGeom prst="roundRect">
              <a:avLst>
                <a:gd name="adj" fmla="val 11905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Agent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3578" y="6946063"/>
              <a:ext cx="1133312" cy="1011109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436317" y="2962574"/>
            <a:ext cx="6011985" cy="3423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mx-edge011: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mx-edge012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mx-edge021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mx-edge022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mpls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mx-agg011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mx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mx-agg012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mx 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qfx-agg021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en-US" sz="20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qfx-agg022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munich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qfx5100-01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tor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qfx5100-02</a:t>
            </a:r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tor   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qfx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madrid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	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isis</a:t>
            </a:r>
            <a:endParaRPr lang="en-US" sz="20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6317" y="2452664"/>
            <a:ext cx="6011985" cy="5347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/>
                <a:cs typeface="Arial"/>
              </a:rPr>
              <a:t>Classify devices by tags</a:t>
            </a:r>
            <a:endParaRPr lang="en-US" sz="24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2811" y="3012256"/>
            <a:ext cx="668741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26738" y="3012256"/>
            <a:ext cx="748981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18780" y="3012256"/>
            <a:ext cx="1177081" cy="425620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26594" y="3024676"/>
            <a:ext cx="1200943" cy="4231364"/>
          </a:xfrm>
          <a:prstGeom prst="rect">
            <a:avLst/>
          </a:prstGeom>
          <a:solidFill>
            <a:srgbClr val="DEDEDE">
              <a:alpha val="29804"/>
            </a:srgbClr>
          </a:solidFill>
          <a:ln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solidFill>
                <a:schemeClr val="bg2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83174" y="6572448"/>
            <a:ext cx="607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89610" y="6572448"/>
            <a:ext cx="659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72559" y="6572447"/>
            <a:ext cx="1069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48359" y="6597289"/>
            <a:ext cx="954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b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27630" y="2452663"/>
            <a:ext cx="6011985" cy="5347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Use tags to 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27630" y="3055030"/>
            <a:ext cx="6011985" cy="16489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Define credentials</a:t>
            </a:r>
          </a:p>
          <a:p>
            <a:endParaRPr lang="en-US" sz="20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L-Shape 50"/>
          <p:cNvSpPr/>
          <p:nvPr/>
        </p:nvSpPr>
        <p:spPr>
          <a:xfrm rot="13472937">
            <a:off x="6797458" y="4274059"/>
            <a:ext cx="502776" cy="513599"/>
          </a:xfrm>
          <a:prstGeom prst="corner">
            <a:avLst>
              <a:gd name="adj1" fmla="val 16716"/>
              <a:gd name="adj2" fmla="val 16843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18496" y="4771554"/>
            <a:ext cx="6011985" cy="29592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20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Define commands to execute</a:t>
            </a:r>
            <a:endParaRPr lang="en-US" sz="20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27630" y="3374994"/>
            <a:ext cx="3380808" cy="1228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1400" dirty="0" err="1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simple_cred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username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simple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password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mytor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community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mytor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tor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472848" y="3395860"/>
            <a:ext cx="3241099" cy="12576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r>
              <a:rPr lang="en-US" sz="1400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secure_cred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username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root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password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myedge123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!?=</a:t>
            </a: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community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edge123!?= </a:t>
            </a:r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4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edge </a:t>
            </a:r>
            <a:r>
              <a:rPr lang="en-US" sz="1400" dirty="0" err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030279" y="5103097"/>
            <a:ext cx="73152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base_command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commands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|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system processes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extensive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chassis routing-engine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agg</a:t>
            </a:r>
            <a:r>
              <a:rPr lang="en-US" sz="14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edge tor   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err="1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bgp_commands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commands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|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route summary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show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summary | display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xml</a:t>
            </a:r>
          </a:p>
          <a:p>
            <a:r>
              <a:rPr lang="en-US" sz="140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tags</a:t>
            </a:r>
            <a:r>
              <a:rPr lang="en-US" sz="1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400" dirty="0" err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bgp</a:t>
            </a:r>
            <a:endParaRPr lang="en-US" sz="1400" dirty="0" smtClean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2"/>
          <p:cNvSpPr>
            <a:spLocks noGrp="1"/>
          </p:cNvSpPr>
          <p:nvPr>
            <p:ph idx="1"/>
          </p:nvPr>
        </p:nvSpPr>
        <p:spPr bwMode="auto">
          <a:xfrm>
            <a:off x="673100" y="1455738"/>
            <a:ext cx="13577888" cy="59515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In order to extract KPIs from a </a:t>
            </a:r>
            <a:r>
              <a:rPr lang="en-US" altLang="en-US" dirty="0" err="1">
                <a:latin typeface="Arial" charset="0"/>
              </a:rPr>
              <a:t>junos</a:t>
            </a:r>
            <a:r>
              <a:rPr lang="en-US" altLang="en-US" dirty="0">
                <a:latin typeface="Arial" charset="0"/>
              </a:rPr>
              <a:t> command output, a related ‘parser’ must exist before. </a:t>
            </a:r>
          </a:p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There are parsers for xml and for non-xml output (using regex)</a:t>
            </a:r>
          </a:p>
          <a:p>
            <a:pPr marL="411163" lvl="1" indent="-411163">
              <a:lnSpc>
                <a:spcPct val="10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</a:rPr>
              <a:t>Below there is an example parser for ‘show version | display xml’ command.  </a:t>
            </a:r>
          </a:p>
          <a:p>
            <a:pPr marL="890588" lvl="2" indent="-411163">
              <a:lnSpc>
                <a:spcPct val="100000"/>
              </a:lnSpc>
              <a:spcBef>
                <a:spcPts val="900"/>
              </a:spcBef>
            </a:pPr>
            <a:r>
              <a:rPr lang="en-US" altLang="en-US" dirty="0">
                <a:latin typeface="Arial" charset="0"/>
              </a:rPr>
              <a:t>This parser extract 2 values (the product-model and the version)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784225" y="582613"/>
            <a:ext cx="13100050" cy="676275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l" defTabSz="548606" rtl="0" eaLnBrk="1" latinLnBrk="0" hangingPunct="1">
              <a:lnSpc>
                <a:spcPct val="90000"/>
              </a:lnSpc>
              <a:spcBef>
                <a:spcPts val="400"/>
              </a:spcBef>
              <a:buNone/>
              <a:defRPr lang="en-US" sz="4800" b="0" i="0" kern="1200" spc="-61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Data Collection </a:t>
            </a:r>
            <a:r>
              <a:rPr lang="en-US" dirty="0" smtClean="0"/>
              <a:t>Agent - Parser</a:t>
            </a:r>
            <a:endParaRPr b="1" dirty="0"/>
          </a:p>
        </p:txBody>
      </p:sp>
      <p:pic>
        <p:nvPicPr>
          <p:cNvPr id="37891" name="Picture 3" descr="Screen Shot 2015-06-17 at 13.25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25" y="4967288"/>
            <a:ext cx="63119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325563" y="5005388"/>
            <a:ext cx="4945062" cy="533400"/>
            <a:chOff x="239057" y="1587593"/>
            <a:chExt cx="5639287" cy="577420"/>
          </a:xfrm>
        </p:grpSpPr>
        <p:sp>
          <p:nvSpPr>
            <p:cNvPr id="29" name="Rectangle 28"/>
            <p:cNvSpPr/>
            <p:nvPr/>
          </p:nvSpPr>
          <p:spPr>
            <a:xfrm>
              <a:off x="468973" y="1823029"/>
              <a:ext cx="5409371" cy="34198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39057" y="1587593"/>
              <a:ext cx="423625" cy="3729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1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530350" y="6021388"/>
            <a:ext cx="2541588" cy="433387"/>
            <a:chOff x="239057" y="1587593"/>
            <a:chExt cx="2897714" cy="469189"/>
          </a:xfrm>
        </p:grpSpPr>
        <p:sp>
          <p:nvSpPr>
            <p:cNvPr id="38" name="Rectangle 37"/>
            <p:cNvSpPr/>
            <p:nvPr/>
          </p:nvSpPr>
          <p:spPr>
            <a:xfrm>
              <a:off x="468920" y="1793830"/>
              <a:ext cx="2667851" cy="2629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9057" y="1587593"/>
              <a:ext cx="423526" cy="3729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2</a:t>
              </a:r>
            </a:p>
          </p:txBody>
        </p: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662113" y="7121525"/>
            <a:ext cx="3024187" cy="525463"/>
            <a:chOff x="239057" y="1587593"/>
            <a:chExt cx="3450088" cy="568371"/>
          </a:xfrm>
        </p:grpSpPr>
        <p:sp>
          <p:nvSpPr>
            <p:cNvPr id="41" name="Rectangle 40"/>
            <p:cNvSpPr/>
            <p:nvPr/>
          </p:nvSpPr>
          <p:spPr>
            <a:xfrm>
              <a:off x="469062" y="1795366"/>
              <a:ext cx="3220083" cy="36059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9057" y="1587593"/>
              <a:ext cx="423790" cy="3726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 defTabSz="54860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Arial"/>
                  <a:cs typeface="Arial"/>
                </a:rPr>
                <a:t>3</a:t>
              </a:r>
            </a:p>
          </p:txBody>
        </p:sp>
      </p:grpSp>
      <p:sp>
        <p:nvSpPr>
          <p:cNvPr id="37895" name="Rectangle 42"/>
          <p:cNvSpPr>
            <a:spLocks noChangeArrowheads="1"/>
          </p:cNvSpPr>
          <p:nvPr/>
        </p:nvSpPr>
        <p:spPr bwMode="auto">
          <a:xfrm>
            <a:off x="1682750" y="4341813"/>
            <a:ext cx="4054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547688" fontAlgn="base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 b="1"/>
              <a:t>show-version.parser.yaml</a:t>
            </a:r>
            <a:endParaRPr lang="en-US" altLang="en-US" sz="2400" b="1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7423150" y="4805363"/>
            <a:ext cx="6875463" cy="2998787"/>
          </a:xfrm>
          <a:prstGeom prst="rect">
            <a:avLst/>
          </a:prstGeom>
        </p:spPr>
        <p:txBody>
          <a:bodyPr lIns="91425" tIns="45713" rIns="91425" bIns="45713"/>
          <a:lstStyle>
            <a:lvl1pPr marL="411455" indent="-411455" algn="l" defTabSz="548606" rtl="0" eaLnBrk="1" latinLnBrk="0" hangingPunct="1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/>
              <a:buChar char="•"/>
              <a:defRPr sz="32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891485" indent="-342878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371515" indent="-274304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920117" indent="-274304" algn="l" defTabSz="548606" rtl="0" eaLnBrk="1" latinLnBrk="0" hangingPunct="1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468722" indent="-274304" algn="l" defTabSz="548606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rgbClr val="292929"/>
                </a:solidFill>
                <a:latin typeface="Arial"/>
                <a:ea typeface="+mn-ea"/>
                <a:cs typeface="Arial"/>
              </a:defRPr>
            </a:lvl5pPr>
            <a:lvl6pPr marL="3017328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5935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542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146" indent="-274304" algn="l" defTabSz="54860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regex-command relates the parser with the executed command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</a:t>
            </a:r>
            <a:r>
              <a:rPr lang="en-US" sz="2800" dirty="0" err="1" smtClean="0"/>
              <a:t>xpath</a:t>
            </a:r>
            <a:r>
              <a:rPr lang="en-US" sz="2800" dirty="0" smtClean="0"/>
              <a:t> to be execute to extract the KPI</a:t>
            </a:r>
          </a:p>
          <a:p>
            <a:pPr marL="514350" indent="-514350" fontAlgn="auto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 smtClean="0"/>
              <a:t>The KPI will be stored in the DB under the variable with this name.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Font typeface="Arial"/>
              <a:buNone/>
              <a:defRPr/>
            </a:pPr>
            <a:endParaRPr lang="en-US" sz="2800" dirty="0" smtClean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7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Interact with </a:t>
            </a:r>
            <a:r>
              <a:rPr lang="en-US" dirty="0" err="1" smtClean="0"/>
              <a:t>OpenNTI</a:t>
            </a:r>
            <a:r>
              <a:rPr lang="en-US" dirty="0" smtClean="0"/>
              <a:t> </a:t>
            </a:r>
            <a:r>
              <a:rPr lang="en-US" dirty="0" smtClean="0"/>
              <a:t>in a programmatic way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47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16717"/>
            <a:ext cx="13167362" cy="677108"/>
          </a:xfrm>
        </p:spPr>
        <p:txBody>
          <a:bodyPr/>
          <a:lstStyle/>
          <a:p>
            <a:r>
              <a:rPr lang="en-US" dirty="0" smtClean="0"/>
              <a:t>Programmatic interfaces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9947" y="5039698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Streaming Collector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6529" y="3575107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38759" y="503969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635" y="5674551"/>
            <a:ext cx="1133312" cy="101110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380322" y="3697892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9947" y="3710834"/>
            <a:ext cx="5116243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 - </a:t>
            </a:r>
            <a:r>
              <a:rPr lang="en-US" sz="1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76214" y="4324502"/>
            <a:ext cx="875869" cy="630363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9948" y="4329038"/>
            <a:ext cx="5116243" cy="62582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– </a:t>
            </a:r>
            <a:r>
              <a:rPr lang="en-US" sz="1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98504" y="1624128"/>
            <a:ext cx="6433386" cy="2565736"/>
            <a:chOff x="6476110" y="2028482"/>
            <a:chExt cx="7811390" cy="1454399"/>
          </a:xfrm>
        </p:grpSpPr>
        <p:sp>
          <p:nvSpPr>
            <p:cNvPr id="43" name="Rectangle 42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GUI has a REST interface available that can be used to publish dashboard automatically. 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dashboard is just a JSON file</a:t>
              </a:r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It’s possible to generate Dashboard from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Ansible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publish them automatically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7894235" y="5051636"/>
            <a:ext cx="6471825" cy="2359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database has a REST interface what allow anyone to push or access data.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97750" y="5059501"/>
            <a:ext cx="229045" cy="235123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97750" y="1085179"/>
            <a:ext cx="44198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REST Interface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7750" y="4420165"/>
            <a:ext cx="4458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Influxdb</a:t>
            </a:r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Interface</a:t>
            </a:r>
          </a:p>
        </p:txBody>
      </p:sp>
    </p:spTree>
    <p:extLst>
      <p:ext uri="{BB962C8B-B14F-4D97-AF65-F5344CB8AC3E}">
        <p14:creationId xmlns:p14="http://schemas.microsoft.com/office/powerpoint/2010/main" val="108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 smtClean="0"/>
              <a:t>How to automate creation of dashboards?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9" y="2071630"/>
            <a:ext cx="4453401" cy="4853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75852" y="2522816"/>
            <a:ext cx="8104187" cy="4929476"/>
          </a:xfrm>
          <a:prstGeom prst="rect">
            <a:avLst/>
          </a:prstGeom>
          <a:ln>
            <a:noFill/>
          </a:ln>
        </p:spPr>
        <p:txBody>
          <a:bodyPr wrap="none" lIns="45643" tIns="22821" rIns="45643" bIns="22821" rtlCol="0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Dashboards can be imported/exported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Format is JSON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 creation is part of the same 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Ansible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project which is used to automate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analytics configuration on </a:t>
            </a: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Junos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/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devices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chemeClr val="accent2"/>
              </a:solidFill>
              <a:latin typeface="Arial"/>
              <a:cs typeface="Arial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RestAPI</a:t>
            </a: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 is used to push generated</a:t>
            </a:r>
            <a:b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3200" dirty="0" smtClean="0">
                <a:solidFill>
                  <a:schemeClr val="accent2"/>
                </a:solidFill>
                <a:latin typeface="Arial"/>
                <a:cs typeface="Arial"/>
              </a:rPr>
              <a:t>dashboards to </a:t>
            </a:r>
            <a:r>
              <a:rPr lang="en-US" sz="3200" dirty="0" err="1" smtClean="0">
                <a:solidFill>
                  <a:schemeClr val="accent2"/>
                </a:solidFill>
                <a:latin typeface="Arial"/>
                <a:cs typeface="Arial"/>
              </a:rPr>
              <a:t>Grafana</a:t>
            </a:r>
            <a:endParaRPr lang="en-US" sz="32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59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Contribute and Participate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3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29028"/>
            <a:ext cx="13167362" cy="664797"/>
          </a:xfrm>
        </p:spPr>
        <p:txBody>
          <a:bodyPr/>
          <a:lstStyle/>
          <a:p>
            <a:r>
              <a:rPr lang="en-US" b="1" dirty="0" smtClean="0"/>
              <a:t>Projects open to contribution 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8281321" cy="4154984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Open NTI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3"/>
              </a:rPr>
              <a:t>https</a:t>
            </a:r>
            <a:r>
              <a:rPr lang="en-US" sz="2000" noProof="1">
                <a:latin typeface="Arial" charset="0"/>
                <a:ea typeface="Arial" charset="0"/>
                <a:cs typeface="Arial" charset="0"/>
                <a:hlinkClick r:id="rId3"/>
              </a:rPr>
              <a:t>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3"/>
              </a:rPr>
              <a:t>github.com/Juniper/open-nti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2800" noProof="1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Public] Fluentd plugin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4"/>
              </a:rPr>
              <a:t>github.com/JNPRAutomate/fluent-plugin-juniper-telemetry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[Public] Capture file replay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5"/>
              </a:rPr>
              <a:t>github.com/dgarros/docker-tcpreplay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6982" y="2403058"/>
            <a:ext cx="4114800" cy="473997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documentation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Report issue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dashboard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command parser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Suggest enhancement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Write code/plugin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6982" y="1633834"/>
            <a:ext cx="4114800" cy="7692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How can you contribute</a:t>
            </a:r>
            <a:endParaRPr lang="en-US" sz="24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74889" y="5956310"/>
            <a:ext cx="3138985" cy="1186723"/>
          </a:xfrm>
          <a:prstGeom prst="roundRect">
            <a:avLst>
              <a:gd name="adj" fmla="val 11905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400" b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Contribution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is not just about code</a:t>
            </a:r>
          </a:p>
        </p:txBody>
      </p:sp>
    </p:spTree>
    <p:extLst>
      <p:ext uri="{BB962C8B-B14F-4D97-AF65-F5344CB8AC3E}">
        <p14:creationId xmlns:p14="http://schemas.microsoft.com/office/powerpoint/2010/main" val="14238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2" y="3323490"/>
            <a:ext cx="7332757" cy="1371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Deployment options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1577573" y="5156537"/>
            <a:ext cx="2325266" cy="31769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524950" y="5557610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or Mac laptop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697685" y="3944042"/>
            <a:ext cx="1407215" cy="1055030"/>
            <a:chOff x="1268992" y="1678019"/>
            <a:chExt cx="3689498" cy="3699483"/>
          </a:xfrm>
        </p:grpSpPr>
        <p:sp>
          <p:nvSpPr>
            <p:cNvPr id="42" name="Rounded Rectangle 41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6439392" y="5124086"/>
            <a:ext cx="2665508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 VM w/ </a:t>
            </a:r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727011" y="5557610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QFX10K w/ JDM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0183" y="1923827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server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231475" y="1923827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box</a:t>
            </a:r>
            <a:b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Guest VM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982767" y="1923827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laptop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2495624" y="4019170"/>
            <a:ext cx="1407215" cy="1055030"/>
            <a:chOff x="1268992" y="1678019"/>
            <a:chExt cx="3689498" cy="3699483"/>
          </a:xfrm>
        </p:grpSpPr>
        <p:sp>
          <p:nvSpPr>
            <p:cNvPr id="57" name="Rounded Rectangle 56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980624" y="4419201"/>
            <a:ext cx="1407215" cy="1055030"/>
            <a:chOff x="1268992" y="1678019"/>
            <a:chExt cx="3689498" cy="3699483"/>
          </a:xfrm>
        </p:grpSpPr>
        <p:sp>
          <p:nvSpPr>
            <p:cNvPr id="63" name="Rounded Rectangle 62"/>
            <p:cNvSpPr/>
            <p:nvPr/>
          </p:nvSpPr>
          <p:spPr>
            <a:xfrm>
              <a:off x="1396183" y="3534742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396183" y="2581057"/>
              <a:ext cx="3415068" cy="81290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396183" y="4500875"/>
              <a:ext cx="3415068" cy="69303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Collector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268992" y="2458273"/>
              <a:ext cx="3689498" cy="2919229"/>
            </a:xfrm>
            <a:prstGeom prst="roundRect">
              <a:avLst>
                <a:gd name="adj" fmla="val 2133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68995" y="1678019"/>
              <a:ext cx="3542258" cy="550127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Docker container</a:t>
              </a:r>
            </a:p>
          </p:txBody>
        </p:sp>
      </p:grpSp>
      <p:sp>
        <p:nvSpPr>
          <p:cNvPr id="69" name="Rounded Rectangle 68"/>
          <p:cNvSpPr/>
          <p:nvPr/>
        </p:nvSpPr>
        <p:spPr>
          <a:xfrm>
            <a:off x="1009950" y="5559601"/>
            <a:ext cx="3377889" cy="31720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or Virtual Server w/ </a:t>
            </a:r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433" y="4210746"/>
            <a:ext cx="936900" cy="8358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962" y="3632303"/>
            <a:ext cx="936900" cy="8358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2901" y="3618231"/>
            <a:ext cx="936900" cy="8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96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Backup slides / Screenshots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46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16717"/>
            <a:ext cx="13167362" cy="677108"/>
          </a:xfrm>
        </p:spPr>
        <p:txBody>
          <a:bodyPr/>
          <a:lstStyle/>
          <a:p>
            <a:r>
              <a:rPr lang="en-US" dirty="0" err="1" smtClean="0"/>
              <a:t>Grafana</a:t>
            </a:r>
            <a:r>
              <a:rPr lang="en-US" dirty="0" smtClean="0"/>
              <a:t> Default Dashboard, BPS Stats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" y="1655941"/>
            <a:ext cx="13290876" cy="594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13167362" cy="677108"/>
          </a:xfrm>
        </p:spPr>
        <p:txBody>
          <a:bodyPr/>
          <a:lstStyle/>
          <a:p>
            <a:r>
              <a:rPr lang="en-US" dirty="0" smtClean="0"/>
              <a:t>Interface Dashboard For Single Device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4" y="1857382"/>
            <a:ext cx="12768982" cy="57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37" y="442454"/>
            <a:ext cx="13167362" cy="677108"/>
          </a:xfrm>
        </p:spPr>
        <p:txBody>
          <a:bodyPr/>
          <a:lstStyle/>
          <a:p>
            <a:r>
              <a:rPr lang="en-US" dirty="0" smtClean="0"/>
              <a:t>ASIC Dashboard for Single Device</a:t>
            </a:r>
            <a:endParaRPr lang="en-US" dirty="0"/>
          </a:p>
        </p:txBody>
      </p:sp>
      <p:pic>
        <p:nvPicPr>
          <p:cNvPr id="3" name="Picture 2" descr="ASIC-IPv4-IPv6-Dashboar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8" y="1169352"/>
            <a:ext cx="12890756" cy="67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045775" y="2276896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POC/Demo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980515" y="2276896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PS/RE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45775" y="5087650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Testing/Dev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980515" y="5087650"/>
            <a:ext cx="4114800" cy="10972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Troubleshooting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163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953179"/>
            <a:ext cx="9792662" cy="664797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OpenNTI</a:t>
            </a:r>
            <a:r>
              <a:rPr lang="en-US" dirty="0" smtClean="0"/>
              <a:t> </a:t>
            </a:r>
            <a:r>
              <a:rPr lang="en-US" dirty="0" smtClean="0"/>
              <a:t>is and isn’t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2617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2617" y="2034066"/>
            <a:ext cx="6050823" cy="910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Arial"/>
                <a:cs typeface="Arial"/>
              </a:rPr>
              <a:t>What it’s NOT</a:t>
            </a:r>
            <a:endParaRPr lang="en-US" sz="28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2362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362" y="2034066"/>
            <a:ext cx="6050823" cy="9103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What it’s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4547" y="3104096"/>
            <a:ext cx="590645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open source project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Supported by the community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collect and graph time series data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demonstrate easily the value of telemetry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70161" y="3087896"/>
            <a:ext cx="5915734" cy="3816429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Juniper “product”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Officially supported by Juniper (No JTAC)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configuration management solution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analytics solution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replacement for CAE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931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288381"/>
            <a:ext cx="13087106" cy="1329595"/>
          </a:xfrm>
        </p:spPr>
        <p:txBody>
          <a:bodyPr/>
          <a:lstStyle/>
          <a:p>
            <a:r>
              <a:rPr lang="en-US" dirty="0" smtClean="0"/>
              <a:t>Who’s behind this project and where is it coming from 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12974" y="2563425"/>
            <a:ext cx="2657439" cy="2243266"/>
            <a:chOff x="821659" y="1937376"/>
            <a:chExt cx="3375937" cy="3049054"/>
          </a:xfrm>
        </p:grpSpPr>
        <p:sp>
          <p:nvSpPr>
            <p:cNvPr id="9" name="Rounded Rectangle 8"/>
            <p:cNvSpPr/>
            <p:nvPr/>
          </p:nvSpPr>
          <p:spPr>
            <a:xfrm>
              <a:off x="1045079" y="2691307"/>
              <a:ext cx="2322336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45079" y="2060161"/>
              <a:ext cx="2322336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45077" y="34019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1659" y="1937376"/>
              <a:ext cx="27869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284" y="3975321"/>
              <a:ext cx="1133312" cy="101110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806751" y="2530618"/>
            <a:ext cx="2886677" cy="2407022"/>
            <a:chOff x="10107386" y="1937376"/>
            <a:chExt cx="3544550" cy="3162296"/>
          </a:xfrm>
        </p:grpSpPr>
        <p:sp>
          <p:nvSpPr>
            <p:cNvPr id="19" name="Rounded Rectangle 18"/>
            <p:cNvSpPr/>
            <p:nvPr/>
          </p:nvSpPr>
          <p:spPr>
            <a:xfrm>
              <a:off x="10495060" y="2691307"/>
              <a:ext cx="2317432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495060" y="2060161"/>
              <a:ext cx="2317432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107386" y="1937376"/>
              <a:ext cx="3017499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95060" y="3401968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18624" y="4088563"/>
              <a:ext cx="1133312" cy="1011109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2084508" y="1744524"/>
            <a:ext cx="4114800" cy="5917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smtClean="0">
                <a:solidFill>
                  <a:srgbClr val="FFFFFF"/>
                </a:solidFill>
                <a:latin typeface="Arial"/>
                <a:cs typeface="Arial"/>
              </a:rPr>
              <a:t>SSPT QFX TME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5983" y="1728850"/>
            <a:ext cx="4114800" cy="6074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Telefonica RE team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78303" y="5593858"/>
            <a:ext cx="4488467" cy="1878750"/>
            <a:chOff x="4318276" y="4937640"/>
            <a:chExt cx="6179106" cy="3162296"/>
          </a:xfrm>
        </p:grpSpPr>
        <p:sp>
          <p:nvSpPr>
            <p:cNvPr id="27" name="Rounded Rectangle 26"/>
            <p:cNvSpPr/>
            <p:nvPr/>
          </p:nvSpPr>
          <p:spPr>
            <a:xfrm>
              <a:off x="4541695" y="5691571"/>
              <a:ext cx="5116243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541695" y="5060425"/>
              <a:ext cx="5116243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541694" y="6402231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Streaming Collector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18276" y="4937640"/>
              <a:ext cx="56520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340506" y="6402232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64070" y="7088827"/>
              <a:ext cx="1133312" cy="1011109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/>
          <p:nvPr/>
        </p:nvCxnSpPr>
        <p:spPr>
          <a:xfrm flipH="1">
            <a:off x="7641771" y="4588329"/>
            <a:ext cx="2237016" cy="1005529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</p:cNvCxnSpPr>
          <p:nvPr/>
        </p:nvCxnSpPr>
        <p:spPr>
          <a:xfrm>
            <a:off x="4309879" y="4434742"/>
            <a:ext cx="1889429" cy="1159116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941397" y="7479120"/>
            <a:ext cx="4114800" cy="6224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Open NTI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5739" y="3238744"/>
            <a:ext cx="2848691" cy="6000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Damien </a:t>
            </a:r>
            <a:r>
              <a:rPr lang="en-US" sz="2000" dirty="0" err="1" smtClean="0">
                <a:solidFill>
                  <a:schemeClr val="accent2"/>
                </a:solidFill>
                <a:latin typeface="Arial"/>
                <a:cs typeface="Arial"/>
              </a:rPr>
              <a:t>Garros</a:t>
            </a:r>
            <a:endParaRPr lang="en-US" sz="2000" dirty="0" smtClean="0">
              <a:solidFill>
                <a:schemeClr val="accent2"/>
              </a:solidFill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Michael </a:t>
            </a:r>
            <a:r>
              <a:rPr lang="en-US" sz="2000" dirty="0" err="1" smtClean="0">
                <a:solidFill>
                  <a:schemeClr val="accent2"/>
                </a:solidFill>
                <a:latin typeface="Arial"/>
                <a:cs typeface="Arial"/>
              </a:rPr>
              <a:t>Pergament</a:t>
            </a:r>
            <a:endParaRPr lang="en-US" sz="20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264198" y="3255379"/>
            <a:ext cx="3164412" cy="600086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Efrain </a:t>
            </a: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Gonzalez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Pablo </a:t>
            </a:r>
            <a:r>
              <a:rPr lang="en-US" sz="2000" dirty="0" err="1">
                <a:solidFill>
                  <a:schemeClr val="accent2"/>
                </a:solidFill>
                <a:latin typeface="Arial"/>
                <a:cs typeface="Arial"/>
              </a:rPr>
              <a:t>Sagrera</a:t>
            </a:r>
            <a:r>
              <a:rPr lang="en-US" sz="20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Garcia</a:t>
            </a:r>
          </a:p>
        </p:txBody>
      </p:sp>
    </p:spTree>
    <p:extLst>
      <p:ext uri="{BB962C8B-B14F-4D97-AF65-F5344CB8AC3E}">
        <p14:creationId xmlns:p14="http://schemas.microsoft.com/office/powerpoint/2010/main" val="977693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The value of graphical representation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225" y="947738"/>
            <a:ext cx="13168313" cy="676275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Discover how some </a:t>
            </a:r>
            <a:r>
              <a:rPr dirty="0"/>
              <a:t>features really works in </a:t>
            </a:r>
            <a:r>
              <a:rPr dirty="0" err="1"/>
              <a:t>Junos</a:t>
            </a:r>
            <a:r>
              <a:rPr dirty="0"/>
              <a:t> 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2052638"/>
            <a:ext cx="7286625" cy="5430837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a BNG environment when there is a huge breakdown in the access network, a PADT and PADI storm arises.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DDOS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begun to discard based on it configuration, but we found out that there is a implicit priority for PADT over PADI, so service could not be restored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workaround we redefined DDOS policers</a:t>
            </a:r>
          </a:p>
        </p:txBody>
      </p:sp>
      <p:pic>
        <p:nvPicPr>
          <p:cNvPr id="31747" name="Picture 3" descr="Screen Shot 2015-06-16 at 09.3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2127250"/>
            <a:ext cx="59912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Screen Shot 2015-06-16 at 09.36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4889500"/>
            <a:ext cx="5981700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9288" y="2052638"/>
            <a:ext cx="261048" cy="54308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36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3" y="282575"/>
            <a:ext cx="13414375" cy="1341438"/>
          </a:xfrm>
        </p:spPr>
        <p:txBody>
          <a:bodyPr/>
          <a:lstStyle/>
          <a:p>
            <a:pPr defTabSz="548606" fontAlgn="auto">
              <a:spcAft>
                <a:spcPts val="0"/>
              </a:spcAft>
              <a:defRPr/>
            </a:pPr>
            <a:r>
              <a:rPr dirty="0" smtClean="0"/>
              <a:t>Compare same </a:t>
            </a:r>
            <a:r>
              <a:rPr dirty="0" err="1" smtClean="0"/>
              <a:t>kpi</a:t>
            </a:r>
            <a:r>
              <a:rPr dirty="0" smtClean="0"/>
              <a:t> on different routers using regex</a:t>
            </a:r>
            <a:endParaRPr dirty="0"/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 bwMode="auto">
          <a:xfrm>
            <a:off x="7011988" y="1900238"/>
            <a:ext cx="7286625" cy="5670994"/>
          </a:xfrm>
          <a:solidFill>
            <a:schemeClr val="bg1"/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t"/>
          <a:lstStyle/>
          <a:p>
            <a:pPr marL="0"/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Sometimes just one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does not tell the whole story, in this BNG scenario there was a massive problem in the access network.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just look one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on one router we could not be sure where the problem resides (access network or BNG)</a:t>
            </a:r>
          </a:p>
          <a:p>
            <a:pPr marL="0"/>
            <a:endParaRPr lang="en-US" alt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compare same </a:t>
            </a:r>
            <a:r>
              <a:rPr lang="en-US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among all BNG in the POP (just using a regex), we easily conclude the problem is not our BNG</a:t>
            </a:r>
          </a:p>
        </p:txBody>
      </p:sp>
      <p:pic>
        <p:nvPicPr>
          <p:cNvPr id="6" name="Picture 5" descr="Screen Shot 2015-06-16 at 09.4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5351463"/>
            <a:ext cx="6073775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5-06-16 at 09.54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608513"/>
            <a:ext cx="20891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5-06-16 at 09.55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928813"/>
            <a:ext cx="60737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Shot 2015-06-16 at 09.56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4616450"/>
            <a:ext cx="21685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ent Arrow 11"/>
          <p:cNvSpPr/>
          <p:nvPr/>
        </p:nvSpPr>
        <p:spPr>
          <a:xfrm rot="16200000">
            <a:off x="3713162" y="4389438"/>
            <a:ext cx="608013" cy="649288"/>
          </a:xfrm>
          <a:prstGeom prst="bentArrow">
            <a:avLst>
              <a:gd name="adj1" fmla="val 25000"/>
              <a:gd name="adj2" fmla="val 25000"/>
              <a:gd name="adj3" fmla="val 22727"/>
              <a:gd name="adj4" fmla="val 43750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Bent Arrow 12"/>
          <p:cNvSpPr/>
          <p:nvPr/>
        </p:nvSpPr>
        <p:spPr>
          <a:xfrm rot="5400000">
            <a:off x="2375694" y="4763294"/>
            <a:ext cx="606425" cy="649287"/>
          </a:xfrm>
          <a:prstGeom prst="bent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 defTabSz="54860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09594" y="1900238"/>
            <a:ext cx="197643" cy="567099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5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93598</TotalTime>
  <Words>1417</Words>
  <Application>Microsoft Macintosh PowerPoint</Application>
  <PresentationFormat>Custom</PresentationFormat>
  <Paragraphs>382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Antenna Regular</vt:lpstr>
      <vt:lpstr>Calibri</vt:lpstr>
      <vt:lpstr>ＭＳ Ｐゴシック</vt:lpstr>
      <vt:lpstr>Arial</vt:lpstr>
      <vt:lpstr>Juniper 2014 Template</vt:lpstr>
      <vt:lpstr>OpenNTI Collect and visualize KPI from Networks devices</vt:lpstr>
      <vt:lpstr>OpenNTI / Dashboard – Collector</vt:lpstr>
      <vt:lpstr>Docker Deployment options</vt:lpstr>
      <vt:lpstr>Use cases</vt:lpstr>
      <vt:lpstr>What OpenNTI is and isn’t </vt:lpstr>
      <vt:lpstr>Who’s behind this project and where is it coming from ?</vt:lpstr>
      <vt:lpstr>The value of graphical representation</vt:lpstr>
      <vt:lpstr>Discover how some features really works in Junos </vt:lpstr>
      <vt:lpstr>Compare same kpi on different routers using regex</vt:lpstr>
      <vt:lpstr>A quick overview of the whole network</vt:lpstr>
      <vt:lpstr>KPI analysis from different perspectives</vt:lpstr>
      <vt:lpstr>Correlate events and data</vt:lpstr>
      <vt:lpstr>Components</vt:lpstr>
      <vt:lpstr>Graphical Interface – Grafana</vt:lpstr>
      <vt:lpstr>Graphical Interface - Grafana</vt:lpstr>
      <vt:lpstr>J-Oracle Web UI: Grafana</vt:lpstr>
      <vt:lpstr>J-oracle Web UI: Grafana</vt:lpstr>
      <vt:lpstr>Database – Influxdb</vt:lpstr>
      <vt:lpstr>Data Streaming Collector – Fluentd</vt:lpstr>
      <vt:lpstr>Fluentd plugins used</vt:lpstr>
      <vt:lpstr>Data Collection Agent – PyEZ</vt:lpstr>
      <vt:lpstr>Data Collection Agent – PyEZ</vt:lpstr>
      <vt:lpstr>PowerPoint Presentation</vt:lpstr>
      <vt:lpstr>Interact with OpenNTI in a programmatic way</vt:lpstr>
      <vt:lpstr>Programmatic interfaces</vt:lpstr>
      <vt:lpstr>How to automate creation of dashboards?</vt:lpstr>
      <vt:lpstr>Contribute and Participate</vt:lpstr>
      <vt:lpstr>Projects open to contribution </vt:lpstr>
      <vt:lpstr>Thank You</vt:lpstr>
      <vt:lpstr>Backup slides / Screenshots</vt:lpstr>
      <vt:lpstr>Grafana Default Dashboard, BPS Stats example</vt:lpstr>
      <vt:lpstr>Interface Dashboard For Single Device</vt:lpstr>
      <vt:lpstr>ASIC Dashboard for Single Device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Damien Garros</cp:lastModifiedBy>
  <cp:revision>1390</cp:revision>
  <cp:lastPrinted>2013-12-27T18:52:02Z</cp:lastPrinted>
  <dcterms:created xsi:type="dcterms:W3CDTF">2013-11-15T20:57:24Z</dcterms:created>
  <dcterms:modified xsi:type="dcterms:W3CDTF">2016-02-17T02:33:03Z</dcterms:modified>
</cp:coreProperties>
</file>